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2" r:id="rId3"/>
    <p:sldId id="258" r:id="rId4"/>
    <p:sldId id="273" r:id="rId5"/>
    <p:sldId id="292" r:id="rId6"/>
    <p:sldId id="293" r:id="rId7"/>
    <p:sldId id="265" r:id="rId8"/>
    <p:sldId id="271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64" r:id="rId20"/>
    <p:sldId id="290" r:id="rId21"/>
    <p:sldId id="291" r:id="rId22"/>
    <p:sldId id="289" r:id="rId23"/>
    <p:sldId id="288" r:id="rId24"/>
    <p:sldId id="263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6395" autoAdjust="0"/>
  </p:normalViewPr>
  <p:slideViewPr>
    <p:cSldViewPr snapToGrid="0">
      <p:cViewPr varScale="1">
        <p:scale>
          <a:sx n="47" d="100"/>
          <a:sy n="47" d="100"/>
        </p:scale>
        <p:origin x="648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s-ES" smtClean="0"/>
              <a:t>Timón Educación</a:t>
            </a:r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t>14/04/2020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14/04/2020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8665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79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0358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1506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es-ES" noProof="0" smtClean="0"/>
              <a:t>Timón Educación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5958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6D6F06-7DFB-4A6A-9CCF-61EDA6E22265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B20CB427-51C0-4EDF-A677-345A6FE8BBC7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211F89-1432-4474-8B85-FFDA8C171A00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4C3BA3D-459D-4FFE-AE62-B4F859931807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61CEA1-178B-4554-950C-E63C832CD5BD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B83FFB-F488-47EA-A76C-87CC4B806F1E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CE39EA-06B7-45EE-9929-25D100F4A56F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CFB697-4DC2-481D-AA20-D2B697C14DF1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ADB65E-931E-4349-AF6B-6440513A8271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7AC393C-13A0-4E3A-A262-F89E2831485D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8DA0BA-EC80-4B00-9E2F-DC37B9AE9DD1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F5D9097-C309-4FB6-9A34-FE14AAB5E943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Editar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57933623-24EC-4DBE-900D-3F7CC5281168}" type="datetime1">
              <a:rPr lang="es-ES" noProof="0" smtClean="0"/>
              <a:t>14/04/2020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microsoft.com/office/2007/relationships/hdphoto" Target="../media/hdphoto13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JPG"/><Relationship Id="rId7" Type="http://schemas.microsoft.com/office/2007/relationships/hdphoto" Target="../media/hdphoto1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17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5" Type="http://schemas.openxmlformats.org/officeDocument/2006/relationships/image" Target="../media/image39.png"/><Relationship Id="rId4" Type="http://schemas.microsoft.com/office/2007/relationships/hdphoto" Target="../media/hdphoto20.wdp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8.wdp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timoneditores?igshid=17a1a5v7ugnjf" TargetMode="External"/><Relationship Id="rId13" Type="http://schemas.openxmlformats.org/officeDocument/2006/relationships/image" Target="../media/image62.png"/><Relationship Id="rId3" Type="http://schemas.openxmlformats.org/officeDocument/2006/relationships/hyperlink" Target="mailto:pedidos@timoneducacion.com" TargetMode="External"/><Relationship Id="rId7" Type="http://schemas.openxmlformats.org/officeDocument/2006/relationships/image" Target="../media/image59.png"/><Relationship Id="rId12" Type="http://schemas.openxmlformats.org/officeDocument/2006/relationships/hyperlink" Target="https://www.youtube.com/channel/UCnk-luki_WLJ1eeTWPUchZA/feature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TimonEditores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hyperlink" Target="https://www.facebook.com/TimonEditores/" TargetMode="External"/><Relationship Id="rId4" Type="http://schemas.openxmlformats.org/officeDocument/2006/relationships/hyperlink" Target="http://www.timoneditores.com/" TargetMode="External"/><Relationship Id="rId9" Type="http://schemas.openxmlformats.org/officeDocument/2006/relationships/image" Target="../media/image6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emf"/><Relationship Id="rId10" Type="http://schemas.microsoft.com/office/2007/relationships/hdphoto" Target="../media/hdphoto6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51759" y="3589167"/>
            <a:ext cx="6858002" cy="720608"/>
          </a:xfrm>
        </p:spPr>
        <p:txBody>
          <a:bodyPr rtlCol="0"/>
          <a:lstStyle/>
          <a:p>
            <a:pPr algn="ctr" rtl="0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>
                <a:latin typeface="+mn-lt"/>
              </a:rPr>
              <a:t/>
            </a:r>
            <a:br>
              <a:rPr lang="es-ES" dirty="0">
                <a:latin typeface="+mn-lt"/>
              </a:rPr>
            </a:b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Pri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maria</a:t>
            </a:r>
            <a:r>
              <a:rPr lang="es-ES" dirty="0" smtClean="0">
                <a:solidFill>
                  <a:srgbClr val="002060"/>
                </a:solidFill>
              </a:rPr>
              <a:t> 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11317" y="4165144"/>
            <a:ext cx="6858002" cy="994298"/>
          </a:xfrm>
        </p:spPr>
        <p:txBody>
          <a:bodyPr rtlCol="0">
            <a:normAutofit fontScale="70000" lnSpcReduction="20000"/>
          </a:bodyPr>
          <a:lstStyle/>
          <a:p>
            <a:pPr rtl="0"/>
            <a:endParaRPr lang="es-ES" dirty="0" smtClean="0"/>
          </a:p>
          <a:p>
            <a:pPr rtl="0"/>
            <a:endParaRPr lang="es-ES" dirty="0"/>
          </a:p>
          <a:p>
            <a:pPr algn="ctr" rtl="0"/>
            <a:r>
              <a:rPr lang="es-ES" dirty="0" smtClean="0"/>
              <a:t>       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 El mejor programa de educación socioemocional 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04" y="-248575"/>
            <a:ext cx="5202314" cy="39823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04" y="2287379"/>
            <a:ext cx="7771757" cy="14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667" y="588885"/>
            <a:ext cx="11545305" cy="582967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Planeación De Clase </a:t>
            </a:r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2º </a:t>
            </a:r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Primaria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7" y="1171852"/>
            <a:ext cx="6667025" cy="48915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054895"/>
            <a:ext cx="4758431" cy="30085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50667" y="1322773"/>
            <a:ext cx="475843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 el involucramiento de los padres de familia/tutores como un elemento importante para el desarrollo de habilidades sociales-emocionales. Por ello, cada lección incluye lo que llamamos “Reforzamiento de Tema en Casa”.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58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3537" y="710214"/>
            <a:ext cx="7794276" cy="46755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Libro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Del Alumno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3º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Primaria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36" y="1393794"/>
            <a:ext cx="3833165" cy="4474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48" y="1393794"/>
            <a:ext cx="3833165" cy="44747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" y="1393794"/>
            <a:ext cx="3790606" cy="4474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4089" y="633273"/>
            <a:ext cx="10830866" cy="538579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Planeación De Clase </a:t>
            </a:r>
            <a:r>
              <a:rPr lang="es-ES" sz="29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3º </a:t>
            </a:r>
            <a:r>
              <a:rPr lang="es-ES" sz="29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Primaria </a:t>
            </a:r>
            <a:endParaRPr lang="es-MX" sz="29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7" y="1171852"/>
            <a:ext cx="6676008" cy="48915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054895"/>
            <a:ext cx="4758431" cy="30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8955" y="642152"/>
            <a:ext cx="7767616" cy="5297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Libro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Del Alumno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4º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Primaria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55" y="1411549"/>
            <a:ext cx="3790606" cy="4474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65" y="1411549"/>
            <a:ext cx="3790606" cy="4474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5" y="1411549"/>
            <a:ext cx="3790606" cy="44747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667" y="642151"/>
            <a:ext cx="11545305" cy="529701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Planeación De Clase </a:t>
            </a:r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4º </a:t>
            </a:r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Primaria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7" y="1171852"/>
            <a:ext cx="6667025" cy="48915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054894"/>
            <a:ext cx="4758431" cy="30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7540" y="642151"/>
            <a:ext cx="7805478" cy="52970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Libro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Del Alumno 5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Primaria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40" y="1420427"/>
            <a:ext cx="3840480" cy="4474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38" y="1411549"/>
            <a:ext cx="3840480" cy="4474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6" y="1420427"/>
            <a:ext cx="3790606" cy="44747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487840"/>
            <a:ext cx="10830760" cy="556333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Planeación De Clase 5</a:t>
            </a:r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º </a:t>
            </a:r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Primaria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7" y="1044174"/>
            <a:ext cx="6667025" cy="50020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054894"/>
            <a:ext cx="4758431" cy="30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67435" y="630315"/>
            <a:ext cx="7725664" cy="46050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Libro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Del Alumno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6º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Primaria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93" y="1501025"/>
            <a:ext cx="3790606" cy="4474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35" y="1501025"/>
            <a:ext cx="3790606" cy="44747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8" y="1501025"/>
            <a:ext cx="3790606" cy="44747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666" y="544497"/>
            <a:ext cx="11545305" cy="627355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Planeación De Clase </a:t>
            </a:r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6º </a:t>
            </a:r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Primaria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8" y="1171852"/>
            <a:ext cx="6667024" cy="48743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054893"/>
            <a:ext cx="4758431" cy="30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560886"/>
            <a:ext cx="10058399" cy="671744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Carteles De Emociones Y Sentimientos </a:t>
            </a:r>
            <a:endParaRPr lang="es-ES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ctr" rtl="0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1º de primaria 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algn="ctr" rtl="0"/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º de primaria 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630515"/>
            <a:ext cx="4956175" cy="3225745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6630"/>
            <a:ext cx="4956175" cy="3233515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54" y="193736"/>
            <a:ext cx="1910619" cy="97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28402" y="932155"/>
            <a:ext cx="3840480" cy="4671040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/>
              <a:t/>
            </a:r>
            <a:br>
              <a:rPr lang="es-MX" sz="1200" b="1" dirty="0"/>
            </a:br>
            <a:r>
              <a:rPr lang="es-MX" sz="1200" b="1" dirty="0" smtClean="0"/>
              <a:t/>
            </a:r>
            <a:br>
              <a:rPr lang="es-MX" sz="1200" b="1" dirty="0" smtClean="0"/>
            </a:br>
            <a:r>
              <a:rPr lang="es-MX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Conociéndome</a:t>
            </a:r>
            <a:r>
              <a:rPr lang="es-MX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mejor programa de </a:t>
            </a:r>
            <a:r>
              <a:rPr lang="es-MX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socioemocional y valores para la vida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tiene como objetivo desarrollar habilidades socioemocionales en estudiantes de preescolar, primaria y secundaria, con un enfoque integral ya que involucra al </a:t>
            </a:r>
            <a:r>
              <a:rPr lang="es-MX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estudiante, al docente y a los padres de familia.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programa disminuye y previene conductas de riesgo </a:t>
            </a:r>
            <a:r>
              <a:rPr lang="es-MX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 entre otros, ambientes escolares libres de violencia y acoso, </a:t>
            </a:r>
            <a:r>
              <a:rPr lang="es-MX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garantizando una convivencia escolar sana contribuyendo a una cultura de paz.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Conociéndome es el </a:t>
            </a:r>
            <a:r>
              <a:rPr lang="es-MX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 programa a nivel nacional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educación socioemocional </a:t>
            </a:r>
            <a:r>
              <a:rPr lang="es-MX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validado </a:t>
            </a:r>
            <a:r>
              <a:rPr lang="es-MX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científicamente, </a:t>
            </a:r>
            <a:r>
              <a:rPr lang="es-MX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efectivo 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desarrollo de habilidades socioemocionales garantizando una convivencia escolar sana. </a:t>
            </a:r>
            <a:r>
              <a:rPr lang="es-MX" sz="12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s-MX" sz="1200" dirty="0">
                <a:solidFill>
                  <a:schemeClr val="bg2">
                    <a:lumMod val="10000"/>
                  </a:schemeClr>
                </a:solidFill>
              </a:rPr>
            </a:br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Marcador de posición de imagen 8" descr="Tres niños con impermeables de la mano y jugando al aire libre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/>
        </p:blipFill>
        <p:spPr/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67278" y="401260"/>
            <a:ext cx="1335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endParaRPr lang="es-MX" dirty="0">
              <a:solidFill>
                <a:srgbClr val="0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2" y="27045"/>
            <a:ext cx="4276632" cy="90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612975"/>
            <a:ext cx="10058400" cy="618478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Carteles De Emociones Y Sentimientos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3º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626630"/>
            <a:ext cx="4956175" cy="3233515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4º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4276"/>
            <a:ext cx="4956175" cy="3238222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54" y="193736"/>
            <a:ext cx="1910619" cy="97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5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633850"/>
            <a:ext cx="10058402" cy="600722"/>
          </a:xfrm>
        </p:spPr>
        <p:txBody>
          <a:bodyPr>
            <a:normAutofit/>
          </a:bodyPr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Carteles De Emociones Y Sentimientos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5º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630515"/>
            <a:ext cx="4956175" cy="3225745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6º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de 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0515"/>
            <a:ext cx="4956175" cy="3225745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54" y="193736"/>
            <a:ext cx="1910619" cy="97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2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5860" y="568171"/>
            <a:ext cx="8076352" cy="523783"/>
          </a:xfrm>
        </p:spPr>
        <p:txBody>
          <a:bodyPr>
            <a:normAutofit/>
          </a:bodyPr>
          <a:lstStyle/>
          <a:p>
            <a:pPr algn="ctr"/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Canciones Y Componentes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510509" y="1501990"/>
            <a:ext cx="4108033" cy="4545367"/>
          </a:xfrm>
        </p:spPr>
        <p:txBody>
          <a:bodyPr>
            <a:noAutofit/>
          </a:bodyPr>
          <a:lstStyle/>
          <a:p>
            <a:r>
              <a:rPr lang="es-MX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programa consta de un kit del docente por grado escolar de primero a sexto de primaria que incluye el siguiente material: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Láminas </a:t>
            </a:r>
            <a:r>
              <a:rPr lang="es-MX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cada lección 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plan de clase para el </a:t>
            </a:r>
            <a:r>
              <a:rPr lang="es-MX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ejemplar del libro del alumno, el cual contiene actividades para practicar y reforzar las lecciones tanto en el salón de clases como en la casa. Se requiere un libro por alumno.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Cartel de Emociones y Sentimientos</a:t>
            </a:r>
          </a:p>
          <a:p>
            <a:r>
              <a:rPr lang="es-MX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Descargable</a:t>
            </a:r>
            <a:r>
              <a:rPr lang="es-MX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Canciones de los personajes </a:t>
            </a:r>
            <a:endParaRPr lang="es-MX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del docente donde se especifica la metodología del programa.</a:t>
            </a:r>
          </a:p>
          <a:p>
            <a:r>
              <a:rPr lang="es-MX" sz="1100" dirty="0"/>
              <a:t> </a:t>
            </a:r>
          </a:p>
          <a:p>
            <a:endParaRPr lang="es-MX" sz="1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1" y="1501989"/>
            <a:ext cx="3546597" cy="454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2-Mi_Sonri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9902" y="3194050"/>
            <a:ext cx="468313" cy="4683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1" y="474955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6959" y="526741"/>
            <a:ext cx="5122416" cy="645111"/>
          </a:xfrm>
        </p:spPr>
        <p:txBody>
          <a:bodyPr>
            <a:normAutofit/>
          </a:bodyPr>
          <a:lstStyle/>
          <a:p>
            <a:pPr algn="ctr"/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Sobre la autora de </a:t>
            </a:r>
            <a:endParaRPr lang="es-MX" sz="2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315568" y="5559709"/>
            <a:ext cx="3169328" cy="77894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700" dirty="0" smtClean="0">
                <a:solidFill>
                  <a:schemeClr val="bg2">
                    <a:lumMod val="10000"/>
                  </a:schemeClr>
                </a:solidFill>
              </a:rPr>
              <a:t>Dirigido a padres de familia, tutores y docentes</a:t>
            </a:r>
            <a:endParaRPr lang="es-MX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75" y="1431154"/>
            <a:ext cx="2928514" cy="3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808690" y="1501737"/>
            <a:ext cx="2928512" cy="36070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Nuestra Autora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690" y="1862438"/>
            <a:ext cx="2928513" cy="3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306083" y="1501737"/>
            <a:ext cx="2685692" cy="3398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Está demostrado que los niños con </a:t>
            </a:r>
            <a:r>
              <a:rPr lang="es-MX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habilidades socioemocionales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: son menos propensos al acoso escolar, al consumo de drogas y alcohol,  tienen mejor relación con sus compañeros, menos problemas de ansiedad, depresión y conducta, mejores calificaciones, habilidades para manejar la presión escolar,  entre otros beneficios.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2" y="532221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3469" y="3004722"/>
            <a:ext cx="6858002" cy="1038687"/>
          </a:xfrm>
        </p:spPr>
        <p:txBody>
          <a:bodyPr rtlCol="0"/>
          <a:lstStyle/>
          <a:p>
            <a:pPr algn="ctr" rtl="0">
              <a:lnSpc>
                <a:spcPct val="100000"/>
              </a:lnSpc>
            </a:pP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Gracias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091889" y="2863787"/>
            <a:ext cx="2747746" cy="2329650"/>
          </a:xfrm>
        </p:spPr>
        <p:txBody>
          <a:bodyPr rtlCol="0">
            <a:normAutofit fontScale="47500" lnSpcReduction="20000"/>
          </a:bodyPr>
          <a:lstStyle/>
          <a:p>
            <a:pPr algn="ctr" rtl="0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</a:t>
            </a:r>
          </a:p>
          <a:p>
            <a:pPr rtl="0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70000"/>
              </a:lnSpc>
            </a:pP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Timón </a:t>
            </a:r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Educación, </a:t>
            </a: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 de C.V. </a:t>
            </a:r>
          </a:p>
          <a:p>
            <a:pPr algn="ctr">
              <a:lnSpc>
                <a:spcPct val="170000"/>
              </a:lnSpc>
            </a:pP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es-ES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Pochtecas</a:t>
            </a: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lotes 4 al 10 </a:t>
            </a:r>
            <a:r>
              <a:rPr lang="es-ES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</a:t>
            </a: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3, Colonia Central de Abastos, C.P. 09040</a:t>
            </a:r>
          </a:p>
          <a:p>
            <a:pPr algn="ctr">
              <a:lnSpc>
                <a:spcPct val="170000"/>
              </a:lnSpc>
            </a:pPr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 55-4737-7750</a:t>
            </a:r>
          </a:p>
          <a:p>
            <a:pPr algn="ctr">
              <a:lnSpc>
                <a:spcPct val="170000"/>
              </a:lnSpc>
            </a:pPr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pedidos@timoneducacion.com</a:t>
            </a:r>
            <a:endParaRPr lang="es-ES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es-ES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www.timoneducacion.com</a:t>
            </a:r>
            <a:endParaRPr lang="es-ES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</a:pPr>
            <a:endParaRPr lang="es-ES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13" y="-980799"/>
            <a:ext cx="5202315" cy="338424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0365282" y="2195373"/>
            <a:ext cx="1686757" cy="363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Síguenos en:</a:t>
            </a:r>
            <a:endParaRPr lang="es-MX" dirty="0"/>
          </a:p>
        </p:txBody>
      </p:sp>
      <p:pic>
        <p:nvPicPr>
          <p:cNvPr id="6" name="Imagen 5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29" y="3387963"/>
            <a:ext cx="437515" cy="401320"/>
          </a:xfrm>
          <a:prstGeom prst="rect">
            <a:avLst/>
          </a:prstGeom>
        </p:spPr>
      </p:pic>
      <p:pic>
        <p:nvPicPr>
          <p:cNvPr id="7" name="Imagen 6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04" y="3899155"/>
            <a:ext cx="459740" cy="419100"/>
          </a:xfrm>
          <a:prstGeom prst="rect">
            <a:avLst/>
          </a:prstGeom>
        </p:spPr>
      </p:pic>
      <p:pic>
        <p:nvPicPr>
          <p:cNvPr id="8" name="Imagen 7">
            <a:hlinkClick r:id="rId10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859" y="2863787"/>
            <a:ext cx="438785" cy="408940"/>
          </a:xfrm>
          <a:prstGeom prst="rect">
            <a:avLst/>
          </a:prstGeom>
        </p:spPr>
      </p:pic>
      <p:pic>
        <p:nvPicPr>
          <p:cNvPr id="9" name="Imagen 8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04" y="4428127"/>
            <a:ext cx="437515" cy="3981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71" y="1750007"/>
            <a:ext cx="5646198" cy="12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5548544" y="383219"/>
            <a:ext cx="4579392" cy="609599"/>
          </a:xfrm>
        </p:spPr>
        <p:txBody>
          <a:bodyPr rtlCol="0"/>
          <a:lstStyle/>
          <a:p>
            <a:pPr algn="ctr" rtl="0"/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Primaria</a:t>
            </a:r>
            <a:r>
              <a:rPr lang="es-E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endParaRPr lang="es-ES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065214" y="1752600"/>
            <a:ext cx="5184666" cy="4229100"/>
          </a:xfrm>
        </p:spPr>
        <p:txBody>
          <a:bodyPr rtlCol="0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MX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Conociéndome nivel Primaria se compone de seis unidades, las cuáles se basan en historias o escenarios con el objetivo de que los niños puedan identificarse en una situación similar y de esta manera sea más sencilla la transferencia del conocimiento en su vida. Las clases están diseñadas con </a:t>
            </a:r>
            <a:r>
              <a:rPr lang="es-MX" sz="1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 </a:t>
            </a:r>
            <a:r>
              <a:rPr lang="es-MX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actividades, dinámicas, fórmulas, consejos, canciones muy divertidas y logrando que los niños se identifiquen haciendo el aprendizaje significativo, logrando una conexión emocional real y obteniendo resultados </a:t>
            </a:r>
            <a:r>
              <a:rPr lang="es-MX" sz="1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positivos </a:t>
            </a:r>
            <a:r>
              <a:rPr lang="es-MX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son una mejor convivencia escolar y una mejor relación entre compañeros.</a:t>
            </a:r>
            <a:endParaRPr lang="es-E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51" y="1761478"/>
            <a:ext cx="3264336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62" y="204186"/>
            <a:ext cx="5836007" cy="9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78028" y="503067"/>
            <a:ext cx="5489408" cy="627355"/>
          </a:xfrm>
        </p:spPr>
        <p:txBody>
          <a:bodyPr/>
          <a:lstStyle/>
          <a:p>
            <a:pPr algn="ctr"/>
            <a:r>
              <a:rPr lang="es-ES" sz="2900" dirty="0" smtClean="0">
                <a:solidFill>
                  <a:schemeClr val="bg2">
                    <a:lumMod val="10000"/>
                  </a:schemeClr>
                </a:solidFill>
              </a:rPr>
              <a:t>Nuestros Personajes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97" y="1846555"/>
            <a:ext cx="3264336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96140" y="1846555"/>
            <a:ext cx="569058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parte de la metodología del programa de primaria se emplean 3 personajes que acompañan a los niños en las lecciones. Cada uno de ellos tiene una identidad diferente; El Pirata Busca Tesoros, Súper Amiga Maya, y el Científico Chiflado.</a:t>
            </a:r>
          </a:p>
          <a:p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58" y="461638"/>
            <a:ext cx="5033641" cy="7102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56" y="4625267"/>
            <a:ext cx="3835153" cy="145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3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1755" y="570429"/>
            <a:ext cx="4980266" cy="557034"/>
          </a:xfrm>
        </p:spPr>
        <p:txBody>
          <a:bodyPr/>
          <a:lstStyle/>
          <a:p>
            <a:pPr algn="ctr"/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Nuestros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2900" dirty="0">
                <a:solidFill>
                  <a:schemeClr val="bg2">
                    <a:lumMod val="10000"/>
                  </a:schemeClr>
                </a:solidFill>
              </a:rPr>
              <a:t>Personajes</a:t>
            </a:r>
            <a:endParaRPr lang="es-MX" sz="29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91954" y="4873842"/>
            <a:ext cx="3000652" cy="155992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Ella es súper amiga maya, una heroína con todas las características que un verdadero amigo debe de tener: siempre esta ahí para ayudarnos, comprendernos y escucharnos. Nos acompaña hasta en los momentos mas difíciles y siempre tiene consejos (</a:t>
            </a:r>
            <a:r>
              <a:rPr lang="es-ES" b="1" dirty="0" err="1" smtClean="0">
                <a:solidFill>
                  <a:schemeClr val="bg2">
                    <a:lumMod val="10000"/>
                  </a:schemeClr>
                </a:solidFill>
              </a:rPr>
              <a:t>tips</a:t>
            </a:r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) para compartir.</a:t>
            </a:r>
            <a:endParaRPr lang="es-MX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1"/>
          </p:nvPr>
        </p:nvSpPr>
        <p:spPr>
          <a:xfrm>
            <a:off x="4572000" y="4873842"/>
            <a:ext cx="3000652" cy="155992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El es el pirata busca tesoros. Es </a:t>
            </a:r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un pirata bueno, en su espada de la sabiduría guarda todos sus conocimientos, los cuales lo ayudan a mantenerse a salvo. El necesita ayuda para encontrar su tesoro. Las monedas del tesoro se encuentran al final del manual y la misión es colorear una de ellas cada que se realiza una actividad en casa.</a:t>
            </a:r>
            <a:endParaRPr lang="es-MX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es-MX" dirty="0"/>
          </a:p>
        </p:txBody>
      </p:sp>
      <p:pic>
        <p:nvPicPr>
          <p:cNvPr id="16" name="Marcador de posición de imagen 15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b="1131"/>
          <a:stretch>
            <a:fillRect/>
          </a:stretch>
        </p:blipFill>
        <p:spPr>
          <a:xfrm>
            <a:off x="5035681" y="1970843"/>
            <a:ext cx="2086254" cy="261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arcador de texto 7"/>
          <p:cNvSpPr>
            <a:spLocks noGrp="1"/>
          </p:cNvSpPr>
          <p:nvPr>
            <p:ph type="body" sz="half" idx="22"/>
          </p:nvPr>
        </p:nvSpPr>
        <p:spPr>
          <a:xfrm>
            <a:off x="8052046" y="4873841"/>
            <a:ext cx="3036164" cy="155992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b="1" dirty="0" smtClean="0">
                <a:solidFill>
                  <a:schemeClr val="bg2">
                    <a:lumMod val="10000"/>
                  </a:schemeClr>
                </a:solidFill>
              </a:rPr>
              <a:t>El es el científico chiflado, quien siempre esta haciendo experimentos en su laboratorio. El compartirá conocimientos y fórmulas, pero estas no son como cualquier otra, son únicas y especiales que nos ayudan a fortalecer nuestras habilidades emocionales y al mismo tiempo a recordarlas con pasos concretos. </a:t>
            </a:r>
            <a:endParaRPr lang="es-MX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" name="Marcador de posición de imagen 1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2501"/>
          <a:stretch>
            <a:fillRect/>
          </a:stretch>
        </p:blipFill>
        <p:spPr>
          <a:xfrm>
            <a:off x="1575784" y="1926454"/>
            <a:ext cx="2093103" cy="265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Marcador de posición de imagen 20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/>
          <a:stretch>
            <a:fillRect/>
          </a:stretch>
        </p:blipFill>
        <p:spPr>
          <a:xfrm>
            <a:off x="8537555" y="1970843"/>
            <a:ext cx="2086254" cy="265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58" y="461638"/>
            <a:ext cx="5033641" cy="71021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sp>
        <p:nvSpPr>
          <p:cNvPr id="24" name="Rectángulo redondeado 23"/>
          <p:cNvSpPr/>
          <p:nvPr/>
        </p:nvSpPr>
        <p:spPr>
          <a:xfrm>
            <a:off x="1575784" y="1305016"/>
            <a:ext cx="2086254" cy="3284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bg2">
                    <a:lumMod val="10000"/>
                  </a:schemeClr>
                </a:solidFill>
              </a:rPr>
              <a:t>Súper amiga maya</a:t>
            </a:r>
            <a:endParaRPr lang="es-MX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5035680" y="1305016"/>
            <a:ext cx="2086254" cy="3284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bg2">
                    <a:lumMod val="10000"/>
                  </a:schemeClr>
                </a:solidFill>
              </a:rPr>
              <a:t>Pirata busca tesoros</a:t>
            </a:r>
            <a:endParaRPr lang="es-MX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8537554" y="1305016"/>
            <a:ext cx="2086254" cy="3284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bg2">
                    <a:lumMod val="10000"/>
                  </a:schemeClr>
                </a:solidFill>
              </a:rPr>
              <a:t>Científico chiflado</a:t>
            </a:r>
            <a:endParaRPr lang="es-MX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42694" y="904039"/>
            <a:ext cx="7980919" cy="52970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Recompensa</a:t>
            </a:r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9848" y="1681162"/>
            <a:ext cx="4956048" cy="1531073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s-ES" dirty="0" smtClean="0"/>
          </a:p>
          <a:p>
            <a:pPr algn="just">
              <a:lnSpc>
                <a:spcPct val="120000"/>
              </a:lnSpc>
            </a:pPr>
            <a:r>
              <a:rPr lang="es-ES" sz="2500" dirty="0" smtClean="0">
                <a:solidFill>
                  <a:schemeClr val="bg2">
                    <a:lumMod val="10000"/>
                  </a:schemeClr>
                </a:solidFill>
              </a:rPr>
              <a:t>Estos diamantes son muy especiales, ya que se obtienen poniendo en práctica lo aprendido en este programa. Cada vez que un maestro(a), observe, por ejemplo, controlando el enojo, que respeten a sus compañeros, solucionando un conflicto sin violencia, ayudando a alguien en problemas o jugando en el recreo con nuevos amigos ganará el alumno un diamante.</a:t>
            </a:r>
          </a:p>
          <a:p>
            <a:pPr algn="just">
              <a:lnSpc>
                <a:spcPct val="120000"/>
              </a:lnSpc>
            </a:pP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385" y1="3361" x2="14617" y2="6303"/>
                        <a14:foregroundMark x1="13225" y1="3151" x2="36195" y2="378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59" y="3302492"/>
            <a:ext cx="2864246" cy="28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7565" y="1636033"/>
            <a:ext cx="4956048" cy="1621329"/>
          </a:xfrm>
        </p:spPr>
        <p:txBody>
          <a:bodyPr>
            <a:normAutofit/>
          </a:bodyPr>
          <a:lstStyle/>
          <a:p>
            <a:pPr algn="just"/>
            <a:r>
              <a:rPr lang="es-ES" sz="1200" dirty="0" smtClean="0">
                <a:solidFill>
                  <a:schemeClr val="bg2">
                    <a:lumMod val="10000"/>
                  </a:schemeClr>
                </a:solidFill>
              </a:rPr>
              <a:t>Al final de cada unidad se tendrán que contar todos los que ganó el alumno y recibirá una medalla con el número de diamantes que obtuvo.</a:t>
            </a:r>
          </a:p>
          <a:p>
            <a:pPr algn="just"/>
            <a:endParaRPr lang="es-E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s-E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2" b="94822" l="7216" r="93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68" y="3302493"/>
            <a:ext cx="2778712" cy="2803494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41" y="813783"/>
            <a:ext cx="4956049" cy="7102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7428" y="665825"/>
            <a:ext cx="7680787" cy="46163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Libro Del Alumno 1º 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</a:rPr>
              <a:t>e Primaria 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250537"/>
              </p:ext>
            </p:extLst>
          </p:nvPr>
        </p:nvGraphicFramePr>
        <p:xfrm>
          <a:off x="311150" y="1277938"/>
          <a:ext cx="3794125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Acrobat Document" r:id="rId4" imgW="4564685" imgH="6012868" progId="AcroExch.Document.11">
                  <p:embed/>
                </p:oleObj>
              </mc:Choice>
              <mc:Fallback>
                <p:oleObj name="Acrobat Document" r:id="rId4" imgW="4564685" imgH="6012868" progId="AcroExch.Document.11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150" y="1277938"/>
                        <a:ext cx="3794125" cy="4475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28" y="1278384"/>
            <a:ext cx="3793969" cy="4474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6" y="1278384"/>
            <a:ext cx="3793969" cy="447471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1151" y="5753100"/>
            <a:ext cx="11567064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alumnos tienen un libro de acuerdo con el grado que cursan.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667" y="603682"/>
            <a:ext cx="11501913" cy="568171"/>
          </a:xfrm>
        </p:spPr>
        <p:txBody>
          <a:bodyPr>
            <a:normAutofit/>
          </a:bodyPr>
          <a:lstStyle/>
          <a:p>
            <a:pPr algn="ctr"/>
            <a:r>
              <a:rPr lang="es-ES" sz="29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Planeación De Clase 1º Primaria </a:t>
            </a:r>
            <a:endParaRPr lang="es-MX" sz="29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7" y="1171852"/>
            <a:ext cx="6623633" cy="489159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8" y="3054895"/>
            <a:ext cx="4758431" cy="300855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6280" y="1322773"/>
            <a:ext cx="4802819" cy="158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docentes cuentan con un kit de láminas, donde se encuentra toda la información necesaria para impartir cada lección. </a:t>
            </a:r>
            <a:endParaRPr lang="es-ES" sz="160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808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6994" y="617736"/>
            <a:ext cx="7924942" cy="52970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Libro </a:t>
            </a:r>
            <a:r>
              <a:rPr lang="es-ES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Del Alumno </a:t>
            </a:r>
            <a:r>
              <a:rPr lang="es-E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2º </a:t>
            </a:r>
            <a:r>
              <a:rPr lang="es-ES" dirty="0">
                <a:solidFill>
                  <a:schemeClr val="tx2">
                    <a:lumMod val="95000"/>
                    <a:lumOff val="5000"/>
                  </a:schemeClr>
                </a:solidFill>
              </a:rPr>
              <a:t>De Primaria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6959" cy="11718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8" y="1429305"/>
            <a:ext cx="2817252" cy="4048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55" y="1429305"/>
            <a:ext cx="2817252" cy="4048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02" y="1429305"/>
            <a:ext cx="2817252" cy="40482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83" y="1429305"/>
            <a:ext cx="2817252" cy="40482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" y="514904"/>
            <a:ext cx="5033641" cy="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5240</TotalTime>
  <Words>804</Words>
  <Application>Microsoft Office PowerPoint</Application>
  <PresentationFormat>Panorámica</PresentationFormat>
  <Paragraphs>77</Paragraphs>
  <Slides>24</Slides>
  <Notes>6</Notes>
  <HiddenSlides>0</HiddenSlides>
  <MMClips>1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Segoe Print</vt:lpstr>
      <vt:lpstr>Ilustración de naturaleza 16x9</vt:lpstr>
      <vt:lpstr>Acrobat Document</vt:lpstr>
      <vt:lpstr>  Primaria </vt:lpstr>
      <vt:lpstr>                     Conociéndome es el mejor programa de educación socioemocional y valores para la vida, que tiene como objetivo desarrollar habilidades socioemocionales en estudiantes de preescolar, primaria y secundaria, con un enfoque integral ya que involucra al estudiante, al docente y a los padres de familia. Este programa disminuye y previene conductas de riesgo y crea entre otros, ambientes escolares libres de violencia y acoso, garantizando una convivencia escolar sana contribuyendo a una cultura de paz. Conociéndome es el único programa a nivel nacional de educación socioemocional validado científicamente, efectivo para el desarrollo de habilidades socioemocionales garantizando una convivencia escolar sana.  </vt:lpstr>
      <vt:lpstr>Primaria </vt:lpstr>
      <vt:lpstr>Nuestros Personajes </vt:lpstr>
      <vt:lpstr>Nuestros Personajes</vt:lpstr>
      <vt:lpstr>Recompensa</vt:lpstr>
      <vt:lpstr>Libro Del Alumno 1º De Primaria </vt:lpstr>
      <vt:lpstr>Planeación De Clase 1º Primaria </vt:lpstr>
      <vt:lpstr>Libro Del Alumno 2º De Primaria </vt:lpstr>
      <vt:lpstr>Planeación De Clase 2º Primaria </vt:lpstr>
      <vt:lpstr>Libro Del Alumno 3º De Primaria </vt:lpstr>
      <vt:lpstr>Planeación De Clase 3º Primaria </vt:lpstr>
      <vt:lpstr>Libro Del Alumno 4º De Primaria </vt:lpstr>
      <vt:lpstr>Planeación De Clase 4º Primaria </vt:lpstr>
      <vt:lpstr>Libro Del Alumno 5º De Primaria </vt:lpstr>
      <vt:lpstr>Planeación De Clase 5º Primaria </vt:lpstr>
      <vt:lpstr>Libro Del Alumno 6º De Primaria </vt:lpstr>
      <vt:lpstr>Planeación De Clase 6º Primaria </vt:lpstr>
      <vt:lpstr>Carteles De Emociones Y Sentimientos </vt:lpstr>
      <vt:lpstr>Carteles De Emociones Y Sentimientos </vt:lpstr>
      <vt:lpstr>Carteles De Emociones Y Sentimientos </vt:lpstr>
      <vt:lpstr>Canciones Y Componentes</vt:lpstr>
      <vt:lpstr>Sobre la autora de </vt:lpstr>
      <vt:lpstr>Gracias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del título</dc:title>
  <dc:creator>E5550</dc:creator>
  <cp:lastModifiedBy>CCabrera</cp:lastModifiedBy>
  <cp:revision>75</cp:revision>
  <dcterms:created xsi:type="dcterms:W3CDTF">2020-03-28T02:45:06Z</dcterms:created>
  <dcterms:modified xsi:type="dcterms:W3CDTF">2020-04-14T18:41:46Z</dcterms:modified>
</cp:coreProperties>
</file>