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56" r:id="rId6"/>
    <p:sldId id="258" r:id="rId7"/>
    <p:sldId id="261" r:id="rId8"/>
    <p:sldId id="266" r:id="rId9"/>
    <p:sldId id="267" r:id="rId10"/>
    <p:sldId id="268" r:id="rId11"/>
    <p:sldId id="262" r:id="rId12"/>
    <p:sldId id="269" r:id="rId13"/>
    <p:sldId id="270" r:id="rId14"/>
    <p:sldId id="264" r:id="rId1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6357" autoAdjust="0"/>
  </p:normalViewPr>
  <p:slideViewPr>
    <p:cSldViewPr snapToGrid="0">
      <p:cViewPr varScale="1">
        <p:scale>
          <a:sx n="47" d="100"/>
          <a:sy n="47" d="100"/>
        </p:scale>
        <p:origin x="66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67E4E-B9CA-4CF3-B069-657ABA3F8564}" type="datetime1">
              <a:rPr lang="es-ES" smtClean="0"/>
              <a:t>14/04/2020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559A8-8645-4E31-8F22-6BDC772362E7}" type="datetime1">
              <a:rPr lang="es-ES" noProof="0" smtClean="0"/>
              <a:t>14/04/2020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67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8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14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7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39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13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contenido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 gráfico</a:t>
            </a:r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tabla</a:t>
            </a:r>
            <a:endParaRPr lang="es-ES" noProof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5" name="Título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771536"/>
            <a:ext cx="2743200" cy="53941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20000"/>
              </a:lnSpc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youtube.com/channel/UCnk-luki_WLJ1eeTWPUchZA/featured" TargetMode="External"/><Relationship Id="rId3" Type="http://schemas.openxmlformats.org/officeDocument/2006/relationships/image" Target="../media/image22.jpg"/><Relationship Id="rId7" Type="http://schemas.openxmlformats.org/officeDocument/2006/relationships/hyperlink" Target="https://twitter.com/TimonEditores" TargetMode="Externa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timoneditores.com/" TargetMode="External"/><Relationship Id="rId11" Type="http://schemas.openxmlformats.org/officeDocument/2006/relationships/hyperlink" Target="https://www.facebook.com/TimonEditores/" TargetMode="External"/><Relationship Id="rId5" Type="http://schemas.openxmlformats.org/officeDocument/2006/relationships/hyperlink" Target="mailto:pedidos@timoneducacion.com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hyperlink" Target="https://instagram.com/timoneditores?igshid=17a1a5v7ugnjf" TargetMode="Externa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68132" y="877531"/>
            <a:ext cx="4546895" cy="1014370"/>
          </a:xfrm>
        </p:spPr>
        <p:txBody>
          <a:bodyPr rtlCol="0">
            <a:normAutofit/>
          </a:bodyPr>
          <a:lstStyle/>
          <a:p>
            <a:pPr algn="ctr" rtl="0"/>
            <a:r>
              <a:rPr lang="es-ES" spc="-30" dirty="0" smtClean="0"/>
              <a:t> </a:t>
            </a:r>
            <a:endParaRPr lang="es-ES" spc="-3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 rtl="0"/>
              <a:t>1</a:t>
            </a:fld>
            <a:endParaRPr lang="es-ES"/>
          </a:p>
        </p:txBody>
      </p:sp>
      <p:pic>
        <p:nvPicPr>
          <p:cNvPr id="12" name="Marcador de posición de imagen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b="15844"/>
          <a:stretch>
            <a:fillRect/>
          </a:stretch>
        </p:blipFill>
        <p:spPr>
          <a:xfrm>
            <a:off x="3799643" y="2126763"/>
            <a:ext cx="8149701" cy="418418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100">
            <a:off x="-1444300" y="638018"/>
            <a:ext cx="7771757" cy="14933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0" y="5486400"/>
            <a:ext cx="3101590" cy="12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10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Nuestra Autora: </a:t>
            </a:r>
            <a:endParaRPr lang="es-MX" sz="28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9286855" y="1903490"/>
            <a:ext cx="2519145" cy="2409854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Conociéndom</a:t>
            </a:r>
            <a:r>
              <a:rPr lang="es-MX" sz="1400" dirty="0"/>
              <a:t>e forma ciudadanos que respetan  a sus pares/semejantes, se mantienen alejados de la violencia, las adicciones y les desarrolla habilidades para ser exitosos en la escuela y la vida; convirtiéndose en mejores seres humanos y adultos felices.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01" y="1677881"/>
            <a:ext cx="4364427" cy="4998128"/>
          </a:xfr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34" y="1"/>
            <a:ext cx="3079186" cy="16778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82" y="4897100"/>
            <a:ext cx="3774490" cy="6792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" y="2702490"/>
            <a:ext cx="3968382" cy="1606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6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Gracias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algn="ctr" rtl="0"/>
            <a:r>
              <a:rPr lang="es-ES" dirty="0" smtClean="0"/>
              <a:t>Contacto</a:t>
            </a:r>
          </a:p>
        </p:txBody>
      </p:sp>
      <p:pic>
        <p:nvPicPr>
          <p:cNvPr id="7" name="Marcador de posición de imagen 6" descr="Niño con una mochila roja">
            <a:extLst>
              <a:ext uri="{FF2B5EF4-FFF2-40B4-BE49-F238E27FC236}">
                <a16:creationId xmlns:a16="http://schemas.microsoft.com/office/drawing/2014/main" xmlns="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879" y="-915264"/>
            <a:ext cx="4422648" cy="310896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8598618" y="5072349"/>
            <a:ext cx="2575069" cy="163020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 dirty="0" smtClean="0">
              <a:latin typeface="+mj-lt"/>
            </a:endParaRPr>
          </a:p>
          <a:p>
            <a:pPr algn="ctr"/>
            <a:endParaRPr lang="es-ES" sz="1100" b="1" dirty="0" smtClean="0">
              <a:latin typeface="+mj-lt"/>
            </a:endParaRPr>
          </a:p>
          <a:p>
            <a:pPr algn="ctr"/>
            <a:r>
              <a:rPr lang="es-ES" sz="1100" b="1" dirty="0" smtClean="0">
                <a:latin typeface="+mj-lt"/>
              </a:rPr>
              <a:t>Timón Educación, S.A de C.V. </a:t>
            </a:r>
          </a:p>
          <a:p>
            <a:pPr algn="ctr"/>
            <a:r>
              <a:rPr lang="es-ES" sz="1100" b="1" dirty="0" smtClean="0">
                <a:latin typeface="+mj-lt"/>
              </a:rPr>
              <a:t>Av. </a:t>
            </a:r>
            <a:r>
              <a:rPr lang="es-ES" sz="1100" b="1" dirty="0" err="1" smtClean="0">
                <a:latin typeface="+mj-lt"/>
              </a:rPr>
              <a:t>Pochtecas</a:t>
            </a:r>
            <a:r>
              <a:rPr lang="es-ES" sz="1100" b="1" dirty="0" smtClean="0">
                <a:latin typeface="+mj-lt"/>
              </a:rPr>
              <a:t>, lotes 4 al 10 </a:t>
            </a:r>
            <a:r>
              <a:rPr lang="es-ES" sz="1100" b="1" dirty="0" err="1" smtClean="0">
                <a:latin typeface="+mj-lt"/>
              </a:rPr>
              <a:t>mz</a:t>
            </a:r>
            <a:r>
              <a:rPr lang="es-ES" sz="1100" b="1" dirty="0" smtClean="0">
                <a:latin typeface="+mj-lt"/>
              </a:rPr>
              <a:t>. 3, Colonia Central de Abastos, C.P. 09040</a:t>
            </a:r>
          </a:p>
          <a:p>
            <a:pPr algn="ctr"/>
            <a:r>
              <a:rPr lang="es-ES" sz="1100" b="1" dirty="0" smtClean="0">
                <a:latin typeface="+mj-lt"/>
              </a:rPr>
              <a:t>Tel 55-4737-7750</a:t>
            </a:r>
          </a:p>
          <a:p>
            <a:pPr algn="ctr"/>
            <a:r>
              <a:rPr lang="es-ES" sz="1100" b="1" dirty="0" smtClean="0">
                <a:latin typeface="+mj-lt"/>
                <a:hlinkClick r:id="rId5"/>
              </a:rPr>
              <a:t>pedidos@timoneducacion.com</a:t>
            </a:r>
            <a:endParaRPr lang="es-ES" sz="1100" b="1" dirty="0" smtClean="0">
              <a:latin typeface="+mj-lt"/>
            </a:endParaRPr>
          </a:p>
          <a:p>
            <a:pPr algn="ctr"/>
            <a:r>
              <a:rPr lang="es-ES" sz="1100" b="1" dirty="0" smtClean="0">
                <a:latin typeface="+mj-lt"/>
                <a:hlinkClick r:id="rId6"/>
              </a:rPr>
              <a:t>www.timoneducacion.com</a:t>
            </a:r>
            <a:endParaRPr lang="es-ES" sz="1100" b="1" dirty="0" smtClean="0">
              <a:latin typeface="+mj-lt"/>
            </a:endParaRPr>
          </a:p>
          <a:p>
            <a:pPr algn="ctr"/>
            <a:endParaRPr lang="es-ES" sz="1100" b="1" dirty="0" smtClean="0">
              <a:latin typeface="+mj-lt"/>
            </a:endParaRPr>
          </a:p>
          <a:p>
            <a:pPr algn="ctr"/>
            <a:r>
              <a:rPr lang="es-ES" dirty="0" smtClean="0"/>
              <a:t> </a:t>
            </a:r>
            <a:endParaRPr lang="es-MX" dirty="0"/>
          </a:p>
        </p:txBody>
      </p:sp>
      <p:pic>
        <p:nvPicPr>
          <p:cNvPr id="8" name="Imagen 7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30" y="5912569"/>
            <a:ext cx="437515" cy="401320"/>
          </a:xfrm>
          <a:prstGeom prst="rect">
            <a:avLst/>
          </a:prstGeom>
        </p:spPr>
      </p:pic>
      <p:pic>
        <p:nvPicPr>
          <p:cNvPr id="9" name="Imagen 8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05" y="6382561"/>
            <a:ext cx="459740" cy="419100"/>
          </a:xfrm>
          <a:prstGeom prst="rect">
            <a:avLst/>
          </a:prstGeom>
        </p:spPr>
      </p:pic>
      <p:pic>
        <p:nvPicPr>
          <p:cNvPr id="10" name="Imagen 9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60" y="5437080"/>
            <a:ext cx="438785" cy="408940"/>
          </a:xfrm>
          <a:prstGeom prst="rect">
            <a:avLst/>
          </a:prstGeom>
        </p:spPr>
      </p:pic>
      <p:pic>
        <p:nvPicPr>
          <p:cNvPr id="11" name="Imagen 10">
            <a:hlinkClick r:id="rId13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31" y="4972386"/>
            <a:ext cx="437515" cy="3981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07" y="1096296"/>
            <a:ext cx="3774490" cy="6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Niños en un escritorio mirando un bloc de notas">
            <a:extLst>
              <a:ext uri="{FF2B5EF4-FFF2-40B4-BE49-F238E27FC236}">
                <a16:creationId xmlns:a16="http://schemas.microsoft.com/office/drawing/2014/main" xmlns="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es" dirty="0" smtClean="0"/>
              <a:t>2020</a:t>
            </a:r>
            <a:endParaRPr lang="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23047">
            <a:off x="6611004" y="3459260"/>
            <a:ext cx="5491530" cy="941781"/>
          </a:xfrm>
        </p:spPr>
        <p:txBody>
          <a:bodyPr rtlCol="0">
            <a:normAutofit/>
          </a:bodyPr>
          <a:lstStyle/>
          <a:p>
            <a:pPr algn="ctr" rtl="0"/>
            <a:r>
              <a:rPr lang="es" dirty="0" smtClean="0"/>
              <a:t>Preescolar</a:t>
            </a:r>
            <a:endParaRPr lang="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" dirty="0" smtClean="0"/>
              <a:t>Educación Socioemocional</a:t>
            </a:r>
            <a:endParaRPr lang="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839">
            <a:off x="6806450" y="2576674"/>
            <a:ext cx="5382392" cy="12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500387" y="992999"/>
            <a:ext cx="4280293" cy="734415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/>
              <a:t>Ficha Técnica</a:t>
            </a:r>
            <a:endParaRPr lang="es-ES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algn="ctr" rtl="0"/>
            <a:endParaRPr lang="es-ES" dirty="0" smtClean="0"/>
          </a:p>
          <a:p>
            <a:pPr algn="ctr" rtl="0"/>
            <a:r>
              <a:rPr lang="es-ES" dirty="0" smtClean="0"/>
              <a:t>Preescolar </a:t>
            </a: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1"/>
            <a:ext cx="3913188" cy="2918327"/>
          </a:xfrm>
        </p:spPr>
        <p:txBody>
          <a:bodyPr rtlCol="0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MX" sz="1400" b="1" dirty="0">
                <a:solidFill>
                  <a:schemeClr val="accent4">
                    <a:lumMod val="50000"/>
                  </a:schemeClr>
                </a:solidFill>
              </a:rPr>
              <a:t>Conociéndome nivel Preescolar  </a:t>
            </a:r>
            <a:r>
              <a:rPr lang="es-MX" sz="1400" dirty="0">
                <a:solidFill>
                  <a:schemeClr val="accent4">
                    <a:lumMod val="50000"/>
                  </a:schemeClr>
                </a:solidFill>
              </a:rPr>
              <a:t>se compone de nueve unidades, las cuáles se basa en audio-historias </a:t>
            </a:r>
            <a:r>
              <a:rPr lang="es-MX" sz="1400" dirty="0" smtClean="0">
                <a:solidFill>
                  <a:schemeClr val="accent4">
                    <a:lumMod val="50000"/>
                  </a:schemeClr>
                </a:solidFill>
              </a:rPr>
              <a:t>con </a:t>
            </a:r>
            <a:r>
              <a:rPr lang="es-MX" sz="1400" dirty="0">
                <a:solidFill>
                  <a:schemeClr val="accent4">
                    <a:lumMod val="50000"/>
                  </a:schemeClr>
                </a:solidFill>
              </a:rPr>
              <a:t>el objetivo de que los niños puedan identificarse en una situación similar y así sea más fácil la transferencia del conocimiento en su vida. Cada lección contiene dinámicas, canciones, frases, fórmulas y bailes haciendo el aprendizaje sumamente divertido. Los temas se dividen en socioemocionales y temas conmemorativos.</a:t>
            </a:r>
            <a:endParaRPr lang="es-E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 rtl="0"/>
              <a:t>3</a:t>
            </a:fld>
            <a:endParaRPr lang="es-ES"/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8" b="5838"/>
          <a:stretch>
            <a:fillRect/>
          </a:stretch>
        </p:blipFill>
        <p:spPr>
          <a:xfrm rot="720000">
            <a:off x="6331751" y="189749"/>
            <a:ext cx="4710266" cy="5509171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7" y="2296811"/>
            <a:ext cx="5035732" cy="8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633" y="877150"/>
            <a:ext cx="4619754" cy="1061509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 smtClean="0"/>
              <a:t>Componentes </a:t>
            </a: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498" y="2441360"/>
            <a:ext cx="3328024" cy="3247012"/>
          </a:xfrm>
        </p:spPr>
        <p:txBody>
          <a:bodyPr tIns="180000" bIns="108000" rtlCol="0"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s-MX" dirty="0"/>
              <a:t>Los docentes cuentan con un libro llamado </a:t>
            </a:r>
            <a:r>
              <a:rPr lang="es-MX" u="sng" dirty="0"/>
              <a:t>Guía de planeaciones de clase</a:t>
            </a:r>
            <a:r>
              <a:rPr lang="es-MX" dirty="0"/>
              <a:t>, donde se encuentra toda la información necesaria para impartir cada lección. Los alumnos tienen un libro de acuerdo con el nivel que cursan.</a:t>
            </a:r>
          </a:p>
          <a:p>
            <a:pPr rtl="0"/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t>4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25" y="823967"/>
            <a:ext cx="5004111" cy="548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36" y="0"/>
            <a:ext cx="1658064" cy="11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5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Clase Muestra 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2257222" y="1661494"/>
            <a:ext cx="5157787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 smtClean="0"/>
              <a:t>Conociéndome Avanzado Planeación De </a:t>
            </a:r>
          </a:p>
          <a:p>
            <a:pPr algn="ctr"/>
            <a:r>
              <a:rPr lang="es-ES" dirty="0" smtClean="0"/>
              <a:t>Clase Empatía Sesión 1 </a:t>
            </a:r>
            <a:endParaRPr lang="es-MX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22" y="2223880"/>
            <a:ext cx="5432881" cy="4087069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7690103" y="1661493"/>
            <a:ext cx="3670364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/>
              <a:t>Conociéndome Avanzado </a:t>
            </a:r>
            <a:r>
              <a:rPr lang="es-ES" dirty="0" smtClean="0"/>
              <a:t>Audio </a:t>
            </a:r>
          </a:p>
          <a:p>
            <a:pPr algn="ctr"/>
            <a:r>
              <a:rPr lang="es-ES" dirty="0" smtClean="0"/>
              <a:t>Historia Sesión </a:t>
            </a:r>
            <a:r>
              <a:rPr lang="es-ES" dirty="0"/>
              <a:t>1</a:t>
            </a:r>
          </a:p>
        </p:txBody>
      </p:sp>
      <p:pic>
        <p:nvPicPr>
          <p:cNvPr id="11" name="1 Empatía sesión 1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1129" y="2543335"/>
            <a:ext cx="468312" cy="468312"/>
          </a:xfrm>
        </p:spPr>
      </p:pic>
      <p:pic>
        <p:nvPicPr>
          <p:cNvPr id="12" name="empatía fórmula 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1128" y="4988778"/>
            <a:ext cx="468313" cy="46831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281700" y="3715519"/>
            <a:ext cx="248716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tx2"/>
                </a:solidFill>
                <a:latin typeface="+mj-lt"/>
              </a:rPr>
              <a:t>Conociéndome Avanzado </a:t>
            </a:r>
            <a:r>
              <a:rPr lang="es-ES" sz="1500" b="1" dirty="0" smtClean="0">
                <a:solidFill>
                  <a:schemeClr val="tx2"/>
                </a:solidFill>
                <a:latin typeface="+mj-lt"/>
              </a:rPr>
              <a:t>Frase Empatía</a:t>
            </a:r>
            <a:endParaRPr lang="es-MX" sz="1500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1660124" y="2476871"/>
            <a:ext cx="745725" cy="394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lamada rectangular redondeada 14"/>
          <p:cNvSpPr/>
          <p:nvPr/>
        </p:nvSpPr>
        <p:spPr>
          <a:xfrm>
            <a:off x="218869" y="2716567"/>
            <a:ext cx="1441255" cy="1772828"/>
          </a:xfrm>
          <a:prstGeom prst="wedgeRoundRectCallou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u="sng" dirty="0"/>
              <a:t>Guía de planeaciones de clase</a:t>
            </a:r>
            <a:r>
              <a:rPr lang="es-MX" sz="1200" dirty="0"/>
              <a:t>, donde se encuentra toda la información necesaria para impartir cada lección.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0" y="656534"/>
            <a:ext cx="3774490" cy="6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6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Clase muestra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2304288" y="1723266"/>
            <a:ext cx="5018668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/>
              <a:t>Conociéndome Avanzado </a:t>
            </a:r>
            <a:r>
              <a:rPr lang="es-ES" dirty="0" smtClean="0"/>
              <a:t>Planeación </a:t>
            </a:r>
            <a:r>
              <a:rPr lang="es-ES" dirty="0"/>
              <a:t>De </a:t>
            </a:r>
          </a:p>
          <a:p>
            <a:pPr algn="ctr"/>
            <a:r>
              <a:rPr lang="es-ES" dirty="0"/>
              <a:t>Clase Empatía Sesión 2</a:t>
            </a:r>
            <a:r>
              <a:rPr lang="es-ES" dirty="0" smtClean="0"/>
              <a:t> </a:t>
            </a:r>
            <a:endParaRPr lang="es-MX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92" y="2628900"/>
            <a:ext cx="4850803" cy="3681413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7452360" y="1723265"/>
            <a:ext cx="3711384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/>
              <a:t>Conociéndome Avanzado </a:t>
            </a:r>
            <a:r>
              <a:rPr lang="es-ES" dirty="0" smtClean="0"/>
              <a:t>Audio</a:t>
            </a:r>
          </a:p>
          <a:p>
            <a:pPr algn="ctr"/>
            <a:r>
              <a:rPr lang="es-ES" dirty="0" smtClean="0"/>
              <a:t> Historia Empatía </a:t>
            </a:r>
            <a:r>
              <a:rPr lang="es-ES" dirty="0"/>
              <a:t>Sesión 2</a:t>
            </a:r>
            <a:endParaRPr lang="es-MX" dirty="0"/>
          </a:p>
        </p:txBody>
      </p:sp>
      <p:pic>
        <p:nvPicPr>
          <p:cNvPr id="12" name="2 Empatía sesión 2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3896" y="2786317"/>
            <a:ext cx="468312" cy="468312"/>
          </a:xfrm>
        </p:spPr>
      </p:pic>
      <p:pic>
        <p:nvPicPr>
          <p:cNvPr id="18" name="empatía canción mi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3896" y="4810313"/>
            <a:ext cx="468313" cy="46831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7452360" y="3589118"/>
            <a:ext cx="3711383" cy="74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500" b="1" dirty="0">
                <a:solidFill>
                  <a:schemeClr val="tx2"/>
                </a:solidFill>
                <a:latin typeface="+mj-lt"/>
              </a:rPr>
              <a:t>Conociéndome Avanzado </a:t>
            </a:r>
            <a:r>
              <a:rPr lang="es-ES" sz="1500" b="1" dirty="0" smtClean="0">
                <a:solidFill>
                  <a:schemeClr val="tx2"/>
                </a:solidFill>
                <a:latin typeface="+mj-lt"/>
              </a:rPr>
              <a:t>Canción Empatía </a:t>
            </a:r>
            <a:r>
              <a:rPr lang="es-ES" sz="1500" b="1" dirty="0">
                <a:solidFill>
                  <a:schemeClr val="tx2"/>
                </a:solidFill>
                <a:latin typeface="+mj-lt"/>
              </a:rPr>
              <a:t>Sesión 2</a:t>
            </a:r>
            <a:endParaRPr lang="es-MX" sz="15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Llamada rectangular redondeada 1"/>
          <p:cNvSpPr/>
          <p:nvPr/>
        </p:nvSpPr>
        <p:spPr>
          <a:xfrm>
            <a:off x="218869" y="3254629"/>
            <a:ext cx="1600787" cy="1042416"/>
          </a:xfrm>
          <a:prstGeom prst="wedgeRoundRectCallo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u="sng" dirty="0" smtClean="0"/>
              <a:t>Guía De Planeaciones De Clase</a:t>
            </a:r>
            <a:endParaRPr lang="es-MX" dirty="0"/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1819656" y="2953512"/>
            <a:ext cx="813816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0" y="656534"/>
            <a:ext cx="3774490" cy="6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7</a:t>
            </a:fld>
            <a:endParaRPr lang="es-ES" noProof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Clase Muestra </a:t>
            </a:r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2282825" y="1728172"/>
            <a:ext cx="4008247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/>
              <a:t>Conociéndome Avanzado </a:t>
            </a:r>
            <a:r>
              <a:rPr lang="es-ES" dirty="0" smtClean="0"/>
              <a:t>Planeación De </a:t>
            </a:r>
            <a:endParaRPr lang="es-ES" dirty="0"/>
          </a:p>
          <a:p>
            <a:pPr algn="ctr"/>
            <a:r>
              <a:rPr lang="es-ES" dirty="0"/>
              <a:t>Clase Empatía Sesión 2 </a:t>
            </a:r>
            <a:endParaRPr lang="es-MX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25" y="2290557"/>
            <a:ext cx="4196274" cy="4020392"/>
          </a:xfr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6911758" y="1728171"/>
            <a:ext cx="4063959" cy="56238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ES" dirty="0"/>
              <a:t>Conociéndome Avanzado Planeador De </a:t>
            </a:r>
          </a:p>
          <a:p>
            <a:pPr algn="ctr"/>
            <a:r>
              <a:rPr lang="es-ES" dirty="0"/>
              <a:t>Clase Empatía Sesión 2 </a:t>
            </a:r>
            <a:endParaRPr lang="es-MX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7" y="2290557"/>
            <a:ext cx="4355460" cy="4020392"/>
          </a:xfrm>
        </p:spPr>
      </p:pic>
      <p:sp>
        <p:nvSpPr>
          <p:cNvPr id="6" name="Llamada rectangular redondeada 5"/>
          <p:cNvSpPr/>
          <p:nvPr/>
        </p:nvSpPr>
        <p:spPr>
          <a:xfrm>
            <a:off x="190835" y="3194329"/>
            <a:ext cx="1627632" cy="11064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u="sng" dirty="0"/>
              <a:t>Guía De Planeaciones De Clase</a:t>
            </a:r>
            <a:endParaRPr lang="es-MX" dirty="0"/>
          </a:p>
        </p:txBody>
      </p:sp>
      <p:cxnSp>
        <p:nvCxnSpPr>
          <p:cNvPr id="11" name="Conector recto de flecha 10"/>
          <p:cNvCxnSpPr/>
          <p:nvPr/>
        </p:nvCxnSpPr>
        <p:spPr>
          <a:xfrm flipV="1">
            <a:off x="1828800" y="2843784"/>
            <a:ext cx="676656" cy="493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0" y="638778"/>
            <a:ext cx="3774490" cy="6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smtClean="0"/>
              <a:pPr rtl="0"/>
              <a:t>8</a:t>
            </a:fld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82951"/>
            <a:ext cx="3055579" cy="4027998"/>
          </a:xfrm>
        </p:spPr>
        <p:txBody>
          <a:bodyPr rtlCol="0">
            <a:normAutofit fontScale="85000" lnSpcReduction="20000"/>
          </a:bodyPr>
          <a:lstStyle/>
          <a:p>
            <a:endParaRPr lang="es-MX" dirty="0" smtClean="0"/>
          </a:p>
          <a:p>
            <a:pPr algn="just">
              <a:lnSpc>
                <a:spcPct val="160000"/>
              </a:lnSpc>
            </a:pPr>
            <a:r>
              <a:rPr lang="es-MX" sz="1700" dirty="0" smtClean="0"/>
              <a:t>A </a:t>
            </a:r>
            <a:r>
              <a:rPr lang="es-MX" sz="1700" dirty="0"/>
              <a:t>los padres de familia/tutores se les involucra a través del reforzamiento de tema en casa, con el objetivo de que el alumno aplique lo que ha aprendido en cada lección y transfiera ese conocimiento fuera del aula, en el contexto familiar y/o en la comunidad en la que vive. De esta forma, brindamos las mismas herramientas a los padres para que ellos también las apliquen en familia.</a:t>
            </a:r>
          </a:p>
          <a:p>
            <a:pPr rtl="0"/>
            <a:endParaRPr lang="es-ES" dirty="0" smtClean="0"/>
          </a:p>
          <a:p>
            <a:pPr rtl="0"/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/>
              <a:t>Familia </a:t>
            </a:r>
            <a:endParaRPr lang="es-ES" dirty="0"/>
          </a:p>
        </p:txBody>
      </p:sp>
      <p:pic>
        <p:nvPicPr>
          <p:cNvPr id="14" name="Marcador de posición de imagen 13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4354"/>
          <a:stretch>
            <a:fillRect/>
          </a:stretch>
        </p:blipFill>
        <p:spPr>
          <a:xfrm>
            <a:off x="3875802" y="1"/>
            <a:ext cx="8323189" cy="5303519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30" y="5035862"/>
            <a:ext cx="2849732" cy="18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7222961" y="358266"/>
            <a:ext cx="3673005" cy="372079"/>
          </a:xfrm>
        </p:spPr>
        <p:txBody>
          <a:bodyPr>
            <a:noAutofit/>
          </a:bodyPr>
          <a:lstStyle/>
          <a:p>
            <a:pPr algn="ctr"/>
            <a:r>
              <a:rPr lang="es-ES" sz="2000" dirty="0" smtClean="0"/>
              <a:t>El Cavernícola Amistoso</a:t>
            </a:r>
            <a:endParaRPr lang="es-MX" sz="20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61" y="894249"/>
            <a:ext cx="3673005" cy="2703599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9</a:t>
            </a:fld>
            <a:endParaRPr lang="es-ES" noProof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Literatura De Acompañamiento</a:t>
            </a:r>
            <a:endParaRPr lang="es-MX" dirty="0"/>
          </a:p>
        </p:txBody>
      </p:sp>
      <p:pic>
        <p:nvPicPr>
          <p:cNvPr id="11" name="cavernabaile mixz mp3">
            <a:hlinkClick r:id="" action="ppaction://media"/>
          </p:cNvPr>
          <p:cNvPicPr>
            <a:picLocks noGrp="1" noChangeAspect="1"/>
          </p:cNvPicPr>
          <p:nvPr>
            <p:ph sz="half" idx="1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497" y="2693720"/>
            <a:ext cx="468313" cy="468313"/>
          </a:xfr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61" y="3761752"/>
            <a:ext cx="3673006" cy="2703599"/>
          </a:xfrm>
          <a:prstGeom prst="rect">
            <a:avLst/>
          </a:prstGeom>
        </p:spPr>
      </p:pic>
      <p:pic>
        <p:nvPicPr>
          <p:cNvPr id="12" name="Marcador de contenido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2" y="2340919"/>
            <a:ext cx="2875526" cy="4124432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4084927" y="3761752"/>
            <a:ext cx="2715455" cy="941033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atin typeface="+mj-lt"/>
              </a:rPr>
              <a:t>Caverna Baile </a:t>
            </a:r>
            <a:endParaRPr lang="es-MX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25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1_TF66931380" id="{FA304A21-F843-41B5-8646-9ABC0DA5771C}" vid="{3D23BB0D-90EE-4E67-BF03-B8AFFCF74F3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2E390-9EA7-455D-AC1E-A444746248A2}">
  <ds:schemaRefs>
    <ds:schemaRef ds:uri="16c05727-aa75-4e4a-9b5f-8a80a1165891"/>
    <ds:schemaRef ds:uri="http://purl.org/dc/elements/1.1/"/>
    <ds:schemaRef ds:uri="http://schemas.microsoft.com/office/2006/documentManagement/types"/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escuela primaria</Template>
  <TotalTime>0</TotalTime>
  <Words>372</Words>
  <Application>Microsoft Office PowerPoint</Application>
  <PresentationFormat>Panorámica</PresentationFormat>
  <Paragraphs>64</Paragraphs>
  <Slides>11</Slides>
  <Notes>6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Comic Sans MS</vt:lpstr>
      <vt:lpstr>Franklin Gothic Book</vt:lpstr>
      <vt:lpstr>Tema de Office</vt:lpstr>
      <vt:lpstr> </vt:lpstr>
      <vt:lpstr>Preescolar</vt:lpstr>
      <vt:lpstr>Ficha Técnica</vt:lpstr>
      <vt:lpstr>Componentes </vt:lpstr>
      <vt:lpstr>Clase Muestra </vt:lpstr>
      <vt:lpstr>Clase muestra</vt:lpstr>
      <vt:lpstr>Clase Muestra </vt:lpstr>
      <vt:lpstr>Familia </vt:lpstr>
      <vt:lpstr>Literatura De Acompañamiento</vt:lpstr>
      <vt:lpstr>Nuestra Autora: 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2020-03-25T16:31:29Z</dcterms:created>
  <dcterms:modified xsi:type="dcterms:W3CDTF">2020-04-14T18:41:27Z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